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Anaheim"/>
      <p:regular r:id="rId27"/>
      <p:bold r:id="rId28"/>
    </p:embeddedFont>
    <p:embeddedFont>
      <p:font typeface="Inter"/>
      <p:regular r:id="rId29"/>
      <p:bold r:id="rId30"/>
      <p:italic r:id="rId31"/>
      <p:boldItalic r:id="rId32"/>
    </p:embeddedFont>
    <p:embeddedFont>
      <p:font typeface="Manrope"/>
      <p:regular r:id="rId33"/>
      <p:bold r:id="rId34"/>
    </p:embeddedFont>
    <p:embeddedFont>
      <p:font typeface="Bebas Neue"/>
      <p:regular r:id="rId35"/>
    </p:embeddedFont>
    <p:embeddedFont>
      <p:font typeface="Rethink Sans ExtraBold"/>
      <p:bold r:id="rId36"/>
      <p:boldItalic r:id="rId37"/>
    </p:embeddedFont>
    <p:embeddedFont>
      <p:font typeface="Ones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Anaheim-bold.fntdata"/><Relationship Id="rId27" Type="http://schemas.openxmlformats.org/officeDocument/2006/relationships/font" Target="fonts/Anahei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italic.fntdata"/><Relationship Id="rId30" Type="http://schemas.openxmlformats.org/officeDocument/2006/relationships/font" Target="fonts/Inter-bold.fntdata"/><Relationship Id="rId11" Type="http://schemas.openxmlformats.org/officeDocument/2006/relationships/slide" Target="slides/slide6.xml"/><Relationship Id="rId33" Type="http://schemas.openxmlformats.org/officeDocument/2006/relationships/font" Target="fonts/Manrope-regular.fntdata"/><Relationship Id="rId10" Type="http://schemas.openxmlformats.org/officeDocument/2006/relationships/slide" Target="slides/slide5.xml"/><Relationship Id="rId32" Type="http://schemas.openxmlformats.org/officeDocument/2006/relationships/font" Target="fonts/Inter-boldItalic.fntdata"/><Relationship Id="rId13" Type="http://schemas.openxmlformats.org/officeDocument/2006/relationships/slide" Target="slides/slide8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7.xml"/><Relationship Id="rId34" Type="http://schemas.openxmlformats.org/officeDocument/2006/relationships/font" Target="fonts/Manrope-bold.fntdata"/><Relationship Id="rId15" Type="http://schemas.openxmlformats.org/officeDocument/2006/relationships/slide" Target="slides/slide10.xml"/><Relationship Id="rId37" Type="http://schemas.openxmlformats.org/officeDocument/2006/relationships/font" Target="fonts/RethinkSans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RethinkSansExtraBold-bold.fntdata"/><Relationship Id="rId17" Type="http://schemas.openxmlformats.org/officeDocument/2006/relationships/slide" Target="slides/slide12.xml"/><Relationship Id="rId39" Type="http://schemas.openxmlformats.org/officeDocument/2006/relationships/font" Target="fonts/Onest-bold.fntdata"/><Relationship Id="rId16" Type="http://schemas.openxmlformats.org/officeDocument/2006/relationships/slide" Target="slides/slide11.xml"/><Relationship Id="rId38" Type="http://schemas.openxmlformats.org/officeDocument/2006/relationships/font" Target="fonts/Ones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538bb987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538bb987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616bfae2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616bfae2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538bb987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538bb987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616bfae2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7616bfae2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538bb98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538bb98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538bb987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538bb987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538bb987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538bb987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540adc3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540adc3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1.- Germany was the top producer with </a:t>
            </a:r>
            <a:r>
              <a:rPr b="1" lang="en">
                <a:solidFill>
                  <a:schemeClr val="dk1"/>
                </a:solidFill>
              </a:rPr>
              <a:t>7.2 billion liters</a:t>
            </a:r>
            <a:r>
              <a:rPr lang="en">
                <a:solidFill>
                  <a:schemeClr val="dk1"/>
                </a:solidFill>
              </a:rPr>
              <a:t>, followed by Spain with </a:t>
            </a:r>
            <a:r>
              <a:rPr b="1" lang="en">
                <a:solidFill>
                  <a:schemeClr val="dk1"/>
                </a:solidFill>
              </a:rPr>
              <a:t>4.0 billion liters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2.- Average liters per Czech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3.- in ES direct or indirect jobs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4.- Egypt builders 4l per 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5.- due to lack of gravity the carbon dioxide did not separate from the liquid.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6.- Brewed for diet, sanitary reasons and profit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616bfae22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616bfae22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160ml of beer daily = Penalti, corto, cañita, zurito, caña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Biergarten vs terrazas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variety and new things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ABV Alcohol By Volume max 100% (Brewmeister - Snake Venom. 67.5%)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SRM Standard Reference Method 1-40 (Stout darkest and lager)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IBU International Bitterness Unit max 100 (IPA between 40 and 70)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538bb987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538bb987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616bfae2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7616bfae2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abstract-grainy-texture-background.jpg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359100" y="313175"/>
            <a:ext cx="83928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080375" y="4245400"/>
            <a:ext cx="5671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 title="abstract-grainy-texture-background.jpg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228600" y="3226800"/>
            <a:ext cx="65760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228600" y="4272000"/>
            <a:ext cx="65760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228600" y="4002900"/>
            <a:ext cx="32505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2" type="title"/>
          </p:nvPr>
        </p:nvSpPr>
        <p:spPr>
          <a:xfrm>
            <a:off x="2396725" y="46704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5753400" y="161952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5753396" y="46704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396721" y="277191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2396724" y="1619502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753399" y="277191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3131425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8" type="subTitle"/>
          </p:nvPr>
        </p:nvSpPr>
        <p:spPr>
          <a:xfrm>
            <a:off x="6488100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9" type="subTitle"/>
          </p:nvPr>
        </p:nvSpPr>
        <p:spPr>
          <a:xfrm>
            <a:off x="3131425" y="138106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3" type="subTitle"/>
          </p:nvPr>
        </p:nvSpPr>
        <p:spPr>
          <a:xfrm>
            <a:off x="6488100" y="138113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4" type="subTitle"/>
          </p:nvPr>
        </p:nvSpPr>
        <p:spPr>
          <a:xfrm>
            <a:off x="3131425" y="253355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5" type="subTitle"/>
          </p:nvPr>
        </p:nvSpPr>
        <p:spPr>
          <a:xfrm>
            <a:off x="6488100" y="253355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228600" y="228600"/>
            <a:ext cx="86868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051725" y="228600"/>
            <a:ext cx="58638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28600" y="2206400"/>
            <a:ext cx="4154400" cy="27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228600" y="3636000"/>
            <a:ext cx="49122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228600" y="228600"/>
            <a:ext cx="4912200" cy="24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5529600" y="-75"/>
            <a:ext cx="3614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228650" y="228900"/>
            <a:ext cx="46929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228650" y="3215705"/>
            <a:ext cx="2599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3043611" y="3215705"/>
            <a:ext cx="2599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5858580" y="3215705"/>
            <a:ext cx="2599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228650" y="2428350"/>
            <a:ext cx="25995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5" type="subTitle"/>
          </p:nvPr>
        </p:nvSpPr>
        <p:spPr>
          <a:xfrm>
            <a:off x="3043617" y="2428350"/>
            <a:ext cx="25995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6" type="subTitle"/>
          </p:nvPr>
        </p:nvSpPr>
        <p:spPr>
          <a:xfrm>
            <a:off x="5858585" y="2428350"/>
            <a:ext cx="25995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974250" y="228600"/>
            <a:ext cx="49413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228650" y="2305175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2" type="subTitle"/>
          </p:nvPr>
        </p:nvSpPr>
        <p:spPr>
          <a:xfrm>
            <a:off x="4523445" y="2305175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228650" y="4122950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4" type="subTitle"/>
          </p:nvPr>
        </p:nvSpPr>
        <p:spPr>
          <a:xfrm>
            <a:off x="4523445" y="4122950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228651" y="16844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subTitle"/>
          </p:nvPr>
        </p:nvSpPr>
        <p:spPr>
          <a:xfrm>
            <a:off x="228651" y="35023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4523404" y="16844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subTitle"/>
          </p:nvPr>
        </p:nvSpPr>
        <p:spPr>
          <a:xfrm>
            <a:off x="4523404" y="35023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 title="abstract-grainy-texture-background (1).jpg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type="title"/>
          </p:nvPr>
        </p:nvSpPr>
        <p:spPr>
          <a:xfrm>
            <a:off x="235850" y="448375"/>
            <a:ext cx="5999400" cy="18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4398525" y="2195800"/>
            <a:ext cx="3195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4467300" y="4003400"/>
            <a:ext cx="4391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icons, infographics &amp; images by </a:t>
            </a:r>
            <a:r>
              <a:rPr b="1" lang="en" sz="1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 sz="11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 title="abstract-grainy-texture-background (1).jpg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abstract-grainy-texture-background (1).jpg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381650" y="640800"/>
            <a:ext cx="6533700" cy="42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28600" y="228600"/>
            <a:ext cx="1652100" cy="101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733125" y="3909600"/>
            <a:ext cx="41832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228600" y="2403900"/>
            <a:ext cx="46782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228625" y="654775"/>
            <a:ext cx="46782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228627" y="228600"/>
            <a:ext cx="46782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228653" y="1977800"/>
            <a:ext cx="46782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28600" y="228600"/>
            <a:ext cx="51207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13225" y="1790975"/>
            <a:ext cx="42948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228600" y="228600"/>
            <a:ext cx="51207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nest"/>
              <a:buNone/>
              <a:defRPr b="1" sz="2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10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350" y="628650"/>
            <a:ext cx="58293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4294967295" type="ctrTitle"/>
          </p:nvPr>
        </p:nvSpPr>
        <p:spPr>
          <a:xfrm>
            <a:off x="2424000" y="204300"/>
            <a:ext cx="4296000" cy="16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800">
                <a:solidFill>
                  <a:srgbClr val="FFD966"/>
                </a:solidFill>
              </a:rPr>
              <a:t>BEER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98" name="Google Shape;98;p22"/>
          <p:cNvSpPr txBox="1"/>
          <p:nvPr>
            <p:ph idx="4294967295" type="subTitle"/>
          </p:nvPr>
        </p:nvSpPr>
        <p:spPr>
          <a:xfrm>
            <a:off x="1736088" y="4200450"/>
            <a:ext cx="5671800" cy="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 golden business opportunity</a:t>
            </a:r>
            <a:endParaRPr b="1"/>
          </a:p>
        </p:txBody>
      </p:sp>
      <p:sp>
        <p:nvSpPr>
          <p:cNvPr id="99" name="Google Shape;99;p22"/>
          <p:cNvSpPr txBox="1"/>
          <p:nvPr>
            <p:ph idx="4294967295" type="subTitle"/>
          </p:nvPr>
        </p:nvSpPr>
        <p:spPr>
          <a:xfrm>
            <a:off x="7111575" y="4200450"/>
            <a:ext cx="1674600" cy="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F9000"/>
                </a:solidFill>
              </a:rPr>
              <a:t>By Jesús Brito</a:t>
            </a:r>
            <a:endParaRPr sz="10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350" y="231350"/>
            <a:ext cx="4011850" cy="4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825" y="3382399"/>
            <a:ext cx="3143452" cy="8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4825" y="2709429"/>
            <a:ext cx="3161577" cy="596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4825" y="1829975"/>
            <a:ext cx="3035548" cy="8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4825" y="963325"/>
            <a:ext cx="2984098" cy="7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4825" y="215974"/>
            <a:ext cx="2456851" cy="67115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>
            <p:ph idx="4294967295" type="subTitle"/>
          </p:nvPr>
        </p:nvSpPr>
        <p:spPr>
          <a:xfrm>
            <a:off x="604200" y="383750"/>
            <a:ext cx="46182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There is a niche market for high-quality, less common beer styles that can thrive even without mainstream appeal.</a:t>
            </a:r>
            <a:endParaRPr sz="1400"/>
          </a:p>
        </p:txBody>
      </p:sp>
      <p:sp>
        <p:nvSpPr>
          <p:cNvPr id="231" name="Google Shape;231;p31"/>
          <p:cNvSpPr txBox="1"/>
          <p:nvPr/>
        </p:nvSpPr>
        <p:spPr>
          <a:xfrm>
            <a:off x="604475" y="3136100"/>
            <a:ext cx="29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There’s no math equation for the perfect/popular beer.</a:t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604200" y="1108100"/>
            <a:ext cx="29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High ratings is not equal to popularity.</a:t>
            </a: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615750" y="2575250"/>
            <a:ext cx="289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Beer drinkers are open to try new beers.</a:t>
            </a:r>
            <a:endParaRPr/>
          </a:p>
        </p:txBody>
      </p:sp>
      <p:sp>
        <p:nvSpPr>
          <p:cNvPr id="234" name="Google Shape;234;p31"/>
          <p:cNvSpPr txBox="1"/>
          <p:nvPr/>
        </p:nvSpPr>
        <p:spPr>
          <a:xfrm>
            <a:off x="604475" y="2229800"/>
            <a:ext cx="29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Taste is a key feature.</a:t>
            </a: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604475" y="1668950"/>
            <a:ext cx="29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🍺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Popularity is not equal to high ratings.</a:t>
            </a:r>
            <a:endParaRPr/>
          </a:p>
        </p:txBody>
      </p:sp>
      <p:sp>
        <p:nvSpPr>
          <p:cNvPr id="236" name="Google Shape;236;p31"/>
          <p:cNvSpPr txBox="1"/>
          <p:nvPr>
            <p:ph type="title"/>
          </p:nvPr>
        </p:nvSpPr>
        <p:spPr>
          <a:xfrm>
            <a:off x="227350" y="3661225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FINDINGS AND RECOMMENDATIONS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idx="4294967295" type="subTitle"/>
          </p:nvPr>
        </p:nvSpPr>
        <p:spPr>
          <a:xfrm>
            <a:off x="1753200" y="1842900"/>
            <a:ext cx="56376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💰"/>
            </a:pPr>
            <a:r>
              <a:rPr lang="en" sz="1600"/>
              <a:t>Market research to study the performance of the 1906 Reserva Especial.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💰"/>
            </a:pPr>
            <a:r>
              <a:rPr lang="en" sz="1600"/>
              <a:t>Launch a beer with the same characteristics and take on the market opportunity.</a:t>
            </a:r>
            <a:endParaRPr sz="1600"/>
          </a:p>
        </p:txBody>
      </p:sp>
      <p:sp>
        <p:nvSpPr>
          <p:cNvPr id="242" name="Google Shape;242;p32"/>
          <p:cNvSpPr txBox="1"/>
          <p:nvPr>
            <p:ph type="title"/>
          </p:nvPr>
        </p:nvSpPr>
        <p:spPr>
          <a:xfrm>
            <a:off x="227350" y="3661225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FINDINGS AND RECOMMENDATIONS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43" name="Google Shape;243;p32"/>
          <p:cNvSpPr txBox="1"/>
          <p:nvPr>
            <p:ph idx="4294967295" type="subTitle"/>
          </p:nvPr>
        </p:nvSpPr>
        <p:spPr>
          <a:xfrm>
            <a:off x="1599600" y="720075"/>
            <a:ext cx="5944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D966"/>
                </a:solidFill>
              </a:rPr>
              <a:t>Recommendations for local breweries</a:t>
            </a:r>
            <a:endParaRPr sz="21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1987950" y="4038550"/>
            <a:ext cx="5168100" cy="1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1C232"/>
                </a:solidFill>
                <a:highlight>
                  <a:schemeClr val="lt1"/>
                </a:highlight>
              </a:rPr>
              <a:t>THANK YOU!</a:t>
            </a:r>
            <a:endParaRPr sz="6000">
              <a:solidFill>
                <a:srgbClr val="F1C232"/>
              </a:solidFill>
              <a:highlight>
                <a:schemeClr val="lt1"/>
              </a:highlight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550" y="0"/>
            <a:ext cx="2729450" cy="2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228650" y="228900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GAPS AND OPPORTUNITIES</a:t>
            </a:r>
            <a:endParaRPr>
              <a:solidFill>
                <a:srgbClr val="BF9000"/>
              </a:solidFill>
            </a:endParaRPr>
          </a:p>
        </p:txBody>
      </p:sp>
      <p:grpSp>
        <p:nvGrpSpPr>
          <p:cNvPr id="255" name="Google Shape;255;p34"/>
          <p:cNvGrpSpPr/>
          <p:nvPr/>
        </p:nvGrpSpPr>
        <p:grpSpPr>
          <a:xfrm>
            <a:off x="976243" y="1785185"/>
            <a:ext cx="2365633" cy="635852"/>
            <a:chOff x="149400" y="2978350"/>
            <a:chExt cx="2860500" cy="785100"/>
          </a:xfrm>
        </p:grpSpPr>
        <p:sp>
          <p:nvSpPr>
            <p:cNvPr id="256" name="Google Shape;256;p34"/>
            <p:cNvSpPr/>
            <p:nvPr/>
          </p:nvSpPr>
          <p:spPr>
            <a:xfrm>
              <a:off x="149400" y="2978350"/>
              <a:ext cx="2857500" cy="785100"/>
            </a:xfrm>
            <a:prstGeom prst="rect">
              <a:avLst/>
            </a:prstGeom>
            <a:solidFill>
              <a:schemeClr val="lt2"/>
            </a:solidFill>
            <a:ln cap="flat" cmpd="sng" w="7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625" lIns="75625" spcFirstLastPara="1" rIns="75625" wrap="square" tIns="75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7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257" name="Google Shape;25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978649"/>
              <a:ext cx="28575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282" y="1785182"/>
            <a:ext cx="2180850" cy="6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250" y="3253562"/>
            <a:ext cx="2191575" cy="6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6">
            <a:alphaModFix/>
          </a:blip>
          <a:srcRect b="37442" l="0" r="0" t="33145"/>
          <a:stretch/>
        </p:blipFill>
        <p:spPr>
          <a:xfrm>
            <a:off x="5315275" y="3253575"/>
            <a:ext cx="2190191" cy="6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3190750" y="4357650"/>
            <a:ext cx="2181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D966"/>
                </a:solidFill>
                <a:latin typeface="Manrope"/>
                <a:ea typeface="Manrope"/>
                <a:cs typeface="Manrope"/>
                <a:sym typeface="Manrope"/>
              </a:rPr>
              <a:t>REGULAR ABV</a:t>
            </a:r>
            <a:endParaRPr b="1" sz="1200">
              <a:solidFill>
                <a:srgbClr val="FFD96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7761650" y="1884175"/>
            <a:ext cx="44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7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3398675" y="3378275"/>
            <a:ext cx="44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3485700" y="1905713"/>
            <a:ext cx="44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4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7766325" y="3330038"/>
            <a:ext cx="44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5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228650" y="228900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GAPS AND OPPORTUNITIES</a:t>
            </a:r>
            <a:endParaRPr>
              <a:solidFill>
                <a:srgbClr val="BF9000"/>
              </a:solidFill>
            </a:endParaRPr>
          </a:p>
        </p:txBody>
      </p:sp>
      <p:grpSp>
        <p:nvGrpSpPr>
          <p:cNvPr id="271" name="Google Shape;271;p35"/>
          <p:cNvGrpSpPr/>
          <p:nvPr/>
        </p:nvGrpSpPr>
        <p:grpSpPr>
          <a:xfrm>
            <a:off x="976243" y="1785185"/>
            <a:ext cx="2365633" cy="635852"/>
            <a:chOff x="149400" y="2978350"/>
            <a:chExt cx="2860500" cy="785100"/>
          </a:xfrm>
        </p:grpSpPr>
        <p:sp>
          <p:nvSpPr>
            <p:cNvPr id="272" name="Google Shape;272;p35"/>
            <p:cNvSpPr/>
            <p:nvPr/>
          </p:nvSpPr>
          <p:spPr>
            <a:xfrm>
              <a:off x="149400" y="2978350"/>
              <a:ext cx="2857500" cy="785100"/>
            </a:xfrm>
            <a:prstGeom prst="rect">
              <a:avLst/>
            </a:prstGeom>
            <a:solidFill>
              <a:schemeClr val="lt2"/>
            </a:solidFill>
            <a:ln cap="flat" cmpd="sng" w="7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625" lIns="75625" spcFirstLastPara="1" rIns="75625" wrap="square" tIns="75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7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273" name="Google Shape;27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978649"/>
              <a:ext cx="28575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282" y="1785182"/>
            <a:ext cx="2180850" cy="6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250" y="3253562"/>
            <a:ext cx="2191575" cy="6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 rotWithShape="1">
          <a:blip r:embed="rId6">
            <a:alphaModFix/>
          </a:blip>
          <a:srcRect b="37442" l="0" r="0" t="33145"/>
          <a:stretch/>
        </p:blipFill>
        <p:spPr>
          <a:xfrm>
            <a:off x="5315275" y="3253575"/>
            <a:ext cx="2190191" cy="6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3190750" y="4357650"/>
            <a:ext cx="2181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D966"/>
                </a:solidFill>
                <a:latin typeface="Manrope"/>
                <a:ea typeface="Manrope"/>
                <a:cs typeface="Manrope"/>
                <a:sym typeface="Manrope"/>
              </a:rPr>
              <a:t>MODERATE IBU</a:t>
            </a:r>
            <a:endParaRPr b="1" sz="1200">
              <a:solidFill>
                <a:srgbClr val="FFD96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6325" y="1417288"/>
            <a:ext cx="517943" cy="11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0772" y="2981313"/>
            <a:ext cx="309067" cy="118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9700" y="1508750"/>
            <a:ext cx="38039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99697" y="2981313"/>
            <a:ext cx="368503" cy="118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228650" y="228900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GAPS AND OPPORTUNITIES</a:t>
            </a:r>
            <a:endParaRPr>
              <a:solidFill>
                <a:srgbClr val="BF9000"/>
              </a:solidFill>
            </a:endParaRPr>
          </a:p>
        </p:txBody>
      </p:sp>
      <p:grpSp>
        <p:nvGrpSpPr>
          <p:cNvPr id="287" name="Google Shape;287;p36"/>
          <p:cNvGrpSpPr/>
          <p:nvPr/>
        </p:nvGrpSpPr>
        <p:grpSpPr>
          <a:xfrm>
            <a:off x="3070068" y="1517548"/>
            <a:ext cx="2365633" cy="635852"/>
            <a:chOff x="149400" y="2978350"/>
            <a:chExt cx="2860500" cy="785100"/>
          </a:xfrm>
        </p:grpSpPr>
        <p:sp>
          <p:nvSpPr>
            <p:cNvPr id="288" name="Google Shape;288;p36"/>
            <p:cNvSpPr/>
            <p:nvPr/>
          </p:nvSpPr>
          <p:spPr>
            <a:xfrm>
              <a:off x="149400" y="2978350"/>
              <a:ext cx="2857500" cy="785100"/>
            </a:xfrm>
            <a:prstGeom prst="rect">
              <a:avLst/>
            </a:prstGeom>
            <a:solidFill>
              <a:schemeClr val="lt2"/>
            </a:solidFill>
            <a:ln cap="flat" cmpd="sng" w="7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625" lIns="75625" spcFirstLastPara="1" rIns="75625" wrap="square" tIns="75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7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289" name="Google Shape;28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978649"/>
              <a:ext cx="28575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075" y="2985925"/>
            <a:ext cx="2191575" cy="6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3190750" y="4357650"/>
            <a:ext cx="2181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D966"/>
                </a:solidFill>
                <a:latin typeface="Manrope"/>
                <a:ea typeface="Manrope"/>
                <a:cs typeface="Manrope"/>
                <a:sym typeface="Manrope"/>
              </a:rPr>
              <a:t>REGULAR SRM</a:t>
            </a:r>
            <a:endParaRPr b="1" sz="1200">
              <a:solidFill>
                <a:srgbClr val="FFD96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525" y="1241113"/>
            <a:ext cx="38039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522" y="2713675"/>
            <a:ext cx="368503" cy="118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228600" y="228600"/>
            <a:ext cx="8686800" cy="24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“Egy sör, nem sör.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Két sör, fél sör.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Három sör, majdnem sör.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Négy sör, egy sör.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De, mint tudjuk, egy sör, nem sör.”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381000" y="381000"/>
            <a:ext cx="8194800" cy="3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"One beer is no beer.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Two beers is half a beer.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Three beers is almost a beer.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Four beers is one beer.</a:t>
            </a:r>
            <a:endParaRPr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But, as we know, one beer is no beer."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3782075" y="228600"/>
            <a:ext cx="51333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D966"/>
                </a:solidFill>
              </a:rPr>
              <a:t>“</a:t>
            </a:r>
            <a:r>
              <a:rPr lang="en">
                <a:solidFill>
                  <a:srgbClr val="FFD966"/>
                </a:solidFill>
              </a:rPr>
              <a:t>Beer is the proof that </a:t>
            </a:r>
            <a:endParaRPr>
              <a:solidFill>
                <a:srgbClr val="FFD9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D966"/>
                </a:solidFill>
              </a:rPr>
              <a:t>God loves us and </a:t>
            </a:r>
            <a:endParaRPr>
              <a:solidFill>
                <a:srgbClr val="FFD9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D966"/>
                </a:solidFill>
              </a:rPr>
              <a:t>wants us to </a:t>
            </a:r>
            <a:endParaRPr>
              <a:solidFill>
                <a:srgbClr val="FFD9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FFD966"/>
                </a:solidFill>
              </a:rPr>
              <a:t>be happy</a:t>
            </a:r>
            <a:r>
              <a:rPr lang="en">
                <a:solidFill>
                  <a:srgbClr val="FFD966"/>
                </a:solidFill>
              </a:rPr>
              <a:t>”</a:t>
            </a:r>
            <a:endParaRPr>
              <a:solidFill>
                <a:srgbClr val="FFD966"/>
              </a:solidFill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1117901" y="647932"/>
            <a:ext cx="2664164" cy="3847629"/>
            <a:chOff x="5267818" y="537481"/>
            <a:chExt cx="1415678" cy="2044436"/>
          </a:xfrm>
        </p:grpSpPr>
        <p:sp>
          <p:nvSpPr>
            <p:cNvPr id="306" name="Google Shape;306;p38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rgbClr val="B07CC6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9" name="Google Shape;309;p38"/>
            <p:cNvCxnSpPr>
              <a:stCxn id="306" idx="6"/>
              <a:endCxn id="307" idx="2"/>
            </p:cNvCxnSpPr>
            <p:nvPr/>
          </p:nvCxnSpPr>
          <p:spPr>
            <a:xfrm>
              <a:off x="5692318" y="749731"/>
              <a:ext cx="566700" cy="300"/>
            </a:xfrm>
            <a:prstGeom prst="bentConnector3">
              <a:avLst>
                <a:gd fmla="val 49998" name="adj1"/>
              </a:avLst>
            </a:prstGeom>
            <a:noFill/>
            <a:ln cap="flat" cmpd="sng" w="35850">
              <a:solidFill>
                <a:srgbClr val="22244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38"/>
            <p:cNvCxnSpPr>
              <a:stCxn id="307" idx="4"/>
              <a:endCxn id="311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fmla="val 49996" name="adj1"/>
              </a:avLst>
            </a:prstGeom>
            <a:noFill/>
            <a:ln cap="flat" cmpd="sng" w="35850">
              <a:solidFill>
                <a:srgbClr val="5032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38"/>
            <p:cNvCxnSpPr>
              <a:stCxn id="311" idx="6"/>
              <a:endCxn id="308" idx="2"/>
            </p:cNvCxnSpPr>
            <p:nvPr/>
          </p:nvCxnSpPr>
          <p:spPr>
            <a:xfrm>
              <a:off x="5692318" y="1559699"/>
              <a:ext cx="566700" cy="300"/>
            </a:xfrm>
            <a:prstGeom prst="bentConnector3">
              <a:avLst>
                <a:gd fmla="val 49998" name="adj1"/>
              </a:avLst>
            </a:prstGeom>
            <a:noFill/>
            <a:ln cap="flat" cmpd="sng" w="35850">
              <a:solidFill>
                <a:srgbClr val="76518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8"/>
            <p:cNvCxnSpPr>
              <a:stCxn id="308" idx="4"/>
              <a:endCxn id="314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fmla="val 49996" name="adj1"/>
              </a:avLst>
            </a:prstGeom>
            <a:noFill/>
            <a:ln cap="flat" cmpd="sng" w="35850">
              <a:solidFill>
                <a:srgbClr val="B07C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1" name="Google Shape;311;p38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rgbClr val="503259"/>
            </a:solidFill>
            <a:ln>
              <a:noFill/>
            </a:ln>
          </p:spPr>
          <p:txBody>
            <a:bodyPr anchorCtr="0" anchor="ctr" bIns="172050" lIns="172050" spcFirstLastPara="1" rIns="172050" wrap="square" tIns="172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" name="Google Shape;316;p38"/>
            <p:cNvCxnSpPr>
              <a:endCxn id="315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fmla="val 50000" name="adj1"/>
              </a:avLst>
            </a:prstGeom>
            <a:noFill/>
            <a:ln cap="flat" cmpd="sng" w="35850">
              <a:solidFill>
                <a:srgbClr val="22244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7" name="Google Shape;317;p38"/>
          <p:cNvSpPr txBox="1"/>
          <p:nvPr/>
        </p:nvSpPr>
        <p:spPr>
          <a:xfrm>
            <a:off x="1177975" y="815700"/>
            <a:ext cx="644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34.7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3027975" y="815700"/>
            <a:ext cx="7119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0.35l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1144225" y="2350650"/>
            <a:ext cx="7119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450k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3061725" y="2350638"/>
            <a:ext cx="644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4l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2947425" y="3885600"/>
            <a:ext cx="87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MONK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1063675" y="3885600"/>
            <a:ext cx="87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SPACE</a:t>
            </a:r>
            <a:endParaRPr b="1" sz="16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8114375" y="2173900"/>
            <a:ext cx="80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Unknown</a:t>
            </a:r>
            <a:endParaRPr i="1"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218125" y="3856125"/>
            <a:ext cx="32505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TABLE OF CONTENTS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05" name="Google Shape;105;p23"/>
          <p:cNvSpPr txBox="1"/>
          <p:nvPr>
            <p:ph idx="2" type="title"/>
          </p:nvPr>
        </p:nvSpPr>
        <p:spPr>
          <a:xfrm>
            <a:off x="2244325" y="46704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6" name="Google Shape;106;p23"/>
          <p:cNvSpPr txBox="1"/>
          <p:nvPr>
            <p:ph idx="3" type="title"/>
          </p:nvPr>
        </p:nvSpPr>
        <p:spPr>
          <a:xfrm>
            <a:off x="5448600" y="1619523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" name="Google Shape;107;p23"/>
          <p:cNvSpPr txBox="1"/>
          <p:nvPr>
            <p:ph idx="4" type="title"/>
          </p:nvPr>
        </p:nvSpPr>
        <p:spPr>
          <a:xfrm>
            <a:off x="5448596" y="467040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8" name="Google Shape;108;p23"/>
          <p:cNvSpPr txBox="1"/>
          <p:nvPr>
            <p:ph idx="5" type="title"/>
          </p:nvPr>
        </p:nvSpPr>
        <p:spPr>
          <a:xfrm>
            <a:off x="2244321" y="277191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9" name="Google Shape;109;p23"/>
          <p:cNvSpPr txBox="1"/>
          <p:nvPr>
            <p:ph idx="6" type="title"/>
          </p:nvPr>
        </p:nvSpPr>
        <p:spPr>
          <a:xfrm>
            <a:off x="2244324" y="1619502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0" name="Google Shape;110;p23"/>
          <p:cNvSpPr txBox="1"/>
          <p:nvPr>
            <p:ph idx="7" type="title"/>
          </p:nvPr>
        </p:nvSpPr>
        <p:spPr>
          <a:xfrm>
            <a:off x="5448599" y="2771911"/>
            <a:ext cx="734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979025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PROJECT INTRODUCTION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2" name="Google Shape;112;p23"/>
          <p:cNvSpPr txBox="1"/>
          <p:nvPr>
            <p:ph idx="8" type="subTitle"/>
          </p:nvPr>
        </p:nvSpPr>
        <p:spPr>
          <a:xfrm>
            <a:off x="6183300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DATA SELECTION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3" name="Google Shape;113;p23"/>
          <p:cNvSpPr txBox="1"/>
          <p:nvPr>
            <p:ph idx="9" type="subTitle"/>
          </p:nvPr>
        </p:nvSpPr>
        <p:spPr>
          <a:xfrm>
            <a:off x="2979025" y="138106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BEER STYLES AND </a:t>
            </a:r>
            <a:r>
              <a:rPr lang="en">
                <a:solidFill>
                  <a:srgbClr val="FFD966"/>
                </a:solidFill>
              </a:rPr>
              <a:t>ATTRIBUTES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4" name="Google Shape;114;p23"/>
          <p:cNvSpPr txBox="1"/>
          <p:nvPr>
            <p:ph idx="13" type="subTitle"/>
          </p:nvPr>
        </p:nvSpPr>
        <p:spPr>
          <a:xfrm>
            <a:off x="6183300" y="138113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WHAT ARE THE TRENDS? (EDA)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5" name="Google Shape;115;p23"/>
          <p:cNvSpPr txBox="1"/>
          <p:nvPr>
            <p:ph idx="14" type="subTitle"/>
          </p:nvPr>
        </p:nvSpPr>
        <p:spPr>
          <a:xfrm>
            <a:off x="2979025" y="253355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GAPS AND OPPORTUNITIES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16" name="Google Shape;116;p23"/>
          <p:cNvSpPr txBox="1"/>
          <p:nvPr>
            <p:ph idx="15" type="subTitle"/>
          </p:nvPr>
        </p:nvSpPr>
        <p:spPr>
          <a:xfrm>
            <a:off x="6183300" y="2533550"/>
            <a:ext cx="27336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CONCLUSIONS AND RECOMMENDATIONS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395412" y="909062"/>
            <a:ext cx="3063750" cy="17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228600" y="4002900"/>
            <a:ext cx="39570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OBJECTIVE </a:t>
            </a:r>
            <a:endParaRPr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AND MOTIVATION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6656250" y="1595388"/>
            <a:ext cx="17550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Terraza’s life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24" name="Google Shape;124;p24"/>
          <p:cNvSpPr txBox="1"/>
          <p:nvPr>
            <p:ph idx="13" type="subTitle"/>
          </p:nvPr>
        </p:nvSpPr>
        <p:spPr>
          <a:xfrm>
            <a:off x="6488100" y="590050"/>
            <a:ext cx="20913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Personal context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25" name="Google Shape;125;p24"/>
          <p:cNvSpPr txBox="1"/>
          <p:nvPr>
            <p:ph idx="14" type="subTitle"/>
          </p:nvPr>
        </p:nvSpPr>
        <p:spPr>
          <a:xfrm>
            <a:off x="1704900" y="2730000"/>
            <a:ext cx="57342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Identify the best and most popular beers globally and locally to find business opportunities in the local Spanish market for big/traditional breweries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675" y="296850"/>
            <a:ext cx="408051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10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362950" y="2557025"/>
            <a:ext cx="36789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2CC"/>
                </a:solidFill>
                <a:latin typeface="Onest"/>
                <a:ea typeface="Onest"/>
                <a:cs typeface="Onest"/>
                <a:sym typeface="Onest"/>
              </a:rPr>
              <a:t>Gold</a:t>
            </a:r>
            <a:endParaRPr b="1" sz="3500">
              <a:solidFill>
                <a:srgbClr val="FFF2CC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Light brown</a:t>
            </a:r>
            <a:endParaRPr b="1" sz="35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1C232"/>
                </a:solidFill>
                <a:latin typeface="Onest"/>
                <a:ea typeface="Onest"/>
                <a:cs typeface="Onest"/>
                <a:sym typeface="Onest"/>
              </a:rPr>
              <a:t>Light dark</a:t>
            </a:r>
            <a:endParaRPr b="1" sz="3500">
              <a:solidFill>
                <a:srgbClr val="F1C232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7F6000"/>
                </a:solidFill>
                <a:latin typeface="Onest"/>
                <a:ea typeface="Onest"/>
                <a:cs typeface="Onest"/>
                <a:sym typeface="Onest"/>
              </a:rPr>
              <a:t>Dark</a:t>
            </a:r>
            <a:endParaRPr b="1" sz="3500">
              <a:solidFill>
                <a:srgbClr val="7F6000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3745500" y="4000625"/>
            <a:ext cx="51207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JARGON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5477650" y="1945025"/>
            <a:ext cx="2990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ABV</a:t>
            </a:r>
            <a:endParaRPr b="1" sz="35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19000" y="2557025"/>
            <a:ext cx="37668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E599"/>
                </a:solidFill>
                <a:latin typeface="Onest"/>
                <a:ea typeface="Onest"/>
                <a:cs typeface="Onest"/>
                <a:sym typeface="Onest"/>
              </a:rPr>
              <a:t>Light</a:t>
            </a:r>
            <a:endParaRPr b="1" sz="3500">
              <a:solidFill>
                <a:srgbClr val="FFE599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1C232"/>
                </a:solidFill>
                <a:latin typeface="Onest"/>
                <a:ea typeface="Onest"/>
                <a:cs typeface="Onest"/>
                <a:sym typeface="Onest"/>
              </a:rPr>
              <a:t>Regular</a:t>
            </a:r>
            <a:endParaRPr b="1" sz="3500">
              <a:solidFill>
                <a:srgbClr val="F1C232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7F6000"/>
                </a:solidFill>
                <a:latin typeface="Onest"/>
                <a:ea typeface="Onest"/>
                <a:cs typeface="Onest"/>
                <a:sym typeface="Onest"/>
              </a:rPr>
              <a:t>Strong</a:t>
            </a:r>
            <a:endParaRPr b="1" sz="3500">
              <a:solidFill>
                <a:srgbClr val="7F6000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362950" y="2557025"/>
            <a:ext cx="2552700" cy="19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E599"/>
                </a:solidFill>
                <a:latin typeface="Onest"/>
                <a:ea typeface="Onest"/>
                <a:cs typeface="Onest"/>
                <a:sym typeface="Onest"/>
              </a:rPr>
              <a:t>Low</a:t>
            </a:r>
            <a:endParaRPr b="1" sz="3500">
              <a:solidFill>
                <a:srgbClr val="FFE599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1C232"/>
                </a:solidFill>
                <a:latin typeface="Onest"/>
                <a:ea typeface="Onest"/>
                <a:cs typeface="Onest"/>
                <a:sym typeface="Onest"/>
              </a:rPr>
              <a:t>Moderate</a:t>
            </a:r>
            <a:endParaRPr b="1" sz="3500">
              <a:solidFill>
                <a:srgbClr val="F1C232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7F6000"/>
                </a:solidFill>
                <a:latin typeface="Onest"/>
                <a:ea typeface="Onest"/>
                <a:cs typeface="Onest"/>
                <a:sym typeface="Onest"/>
              </a:rPr>
              <a:t>High</a:t>
            </a:r>
            <a:endParaRPr b="1" sz="3500">
              <a:solidFill>
                <a:srgbClr val="7F6000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5571850" y="1487625"/>
            <a:ext cx="299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SR</a:t>
            </a:r>
            <a:r>
              <a:rPr b="1" lang="en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M</a:t>
            </a:r>
            <a:endParaRPr b="1" sz="35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5524750" y="860125"/>
            <a:ext cx="2990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IBU</a:t>
            </a:r>
            <a:endParaRPr b="1" sz="3500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4109775" y="3583325"/>
            <a:ext cx="49122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Choosing and cleaning the data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43" name="Google Shape;143;p26"/>
          <p:cNvSpPr txBox="1"/>
          <p:nvPr>
            <p:ph idx="4294967295" type="subTitle"/>
          </p:nvPr>
        </p:nvSpPr>
        <p:spPr>
          <a:xfrm>
            <a:off x="228625" y="588780"/>
            <a:ext cx="46782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B</a:t>
            </a:r>
            <a:r>
              <a:rPr lang="en" sz="1400"/>
              <a:t>eer Advocate dataset from </a:t>
            </a:r>
            <a:r>
              <a:rPr lang="en" sz="1400"/>
              <a:t>Kaggel.com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Scrapping (Craftbeer.com, Untapped &amp; Beer Advocate)</a:t>
            </a:r>
            <a:endParaRPr sz="1400"/>
          </a:p>
        </p:txBody>
      </p:sp>
      <p:sp>
        <p:nvSpPr>
          <p:cNvPr id="144" name="Google Shape;144;p26"/>
          <p:cNvSpPr txBox="1"/>
          <p:nvPr>
            <p:ph idx="4294967295" type="subTitle"/>
          </p:nvPr>
        </p:nvSpPr>
        <p:spPr>
          <a:xfrm>
            <a:off x="228625" y="228600"/>
            <a:ext cx="46782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CHOOSING THE DATA</a:t>
            </a:r>
            <a:endParaRPr b="1" sz="1400">
              <a:solidFill>
                <a:srgbClr val="FFD966"/>
              </a:solidFill>
            </a:endParaRPr>
          </a:p>
        </p:txBody>
      </p:sp>
      <p:sp>
        <p:nvSpPr>
          <p:cNvPr id="145" name="Google Shape;145;p26"/>
          <p:cNvSpPr txBox="1"/>
          <p:nvPr>
            <p:ph idx="4294967295" type="subTitle"/>
          </p:nvPr>
        </p:nvSpPr>
        <p:spPr>
          <a:xfrm>
            <a:off x="228625" y="1639140"/>
            <a:ext cx="46782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Huge 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Mixed and new styles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Not updated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Scrapping not allowed</a:t>
            </a:r>
            <a:endParaRPr sz="1400"/>
          </a:p>
        </p:txBody>
      </p:sp>
      <p:sp>
        <p:nvSpPr>
          <p:cNvPr id="146" name="Google Shape;146;p26"/>
          <p:cNvSpPr txBox="1"/>
          <p:nvPr>
            <p:ph idx="4294967295" type="subTitle"/>
          </p:nvPr>
        </p:nvSpPr>
        <p:spPr>
          <a:xfrm>
            <a:off x="228625" y="1278960"/>
            <a:ext cx="46782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COMPLICATIONS</a:t>
            </a:r>
            <a:endParaRPr b="1" sz="1400">
              <a:solidFill>
                <a:srgbClr val="FFD966"/>
              </a:solidFill>
            </a:endParaRPr>
          </a:p>
        </p:txBody>
      </p:sp>
      <p:sp>
        <p:nvSpPr>
          <p:cNvPr id="147" name="Google Shape;147;p26"/>
          <p:cNvSpPr txBox="1"/>
          <p:nvPr>
            <p:ph idx="4294967295" type="subTitle"/>
          </p:nvPr>
        </p:nvSpPr>
        <p:spPr>
          <a:xfrm>
            <a:off x="228625" y="3094200"/>
            <a:ext cx="46782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Most recent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Create bins instead of mapping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🍺"/>
            </a:pPr>
            <a:r>
              <a:rPr lang="en" sz="1400"/>
              <a:t>Unifying styles or dropping</a:t>
            </a:r>
            <a:endParaRPr sz="1400"/>
          </a:p>
        </p:txBody>
      </p:sp>
      <p:sp>
        <p:nvSpPr>
          <p:cNvPr id="148" name="Google Shape;148;p26"/>
          <p:cNvSpPr txBox="1"/>
          <p:nvPr>
            <p:ph idx="4294967295" type="subTitle"/>
          </p:nvPr>
        </p:nvSpPr>
        <p:spPr>
          <a:xfrm>
            <a:off x="228625" y="2734020"/>
            <a:ext cx="46782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D966"/>
                </a:solidFill>
              </a:rPr>
              <a:t>CLEANING THE DATA</a:t>
            </a:r>
            <a:endParaRPr b="1" sz="1400">
              <a:solidFill>
                <a:srgbClr val="FFD966"/>
              </a:solidFill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50" y="846275"/>
            <a:ext cx="3932376" cy="262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148550" y="132775"/>
            <a:ext cx="41832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REVIEWS AND STYLES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4182888" y="2154975"/>
            <a:ext cx="778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SRM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IBU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ABV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" name="Google Shape;156;p27"/>
          <p:cNvSpPr txBox="1"/>
          <p:nvPr>
            <p:ph idx="3" type="subTitle"/>
          </p:nvPr>
        </p:nvSpPr>
        <p:spPr>
          <a:xfrm>
            <a:off x="2700075" y="1224950"/>
            <a:ext cx="31851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D966"/>
                </a:solidFill>
              </a:rPr>
              <a:t>Evaluation parameters</a:t>
            </a:r>
            <a:endParaRPr sz="2100">
              <a:solidFill>
                <a:srgbClr val="FFD966"/>
              </a:solidFill>
            </a:endParaRPr>
          </a:p>
        </p:txBody>
      </p:sp>
      <p:sp>
        <p:nvSpPr>
          <p:cNvPr id="157" name="Google Shape;157;p27"/>
          <p:cNvSpPr txBox="1"/>
          <p:nvPr>
            <p:ph idx="3" type="subTitle"/>
          </p:nvPr>
        </p:nvSpPr>
        <p:spPr>
          <a:xfrm>
            <a:off x="2923938" y="2113725"/>
            <a:ext cx="3296100" cy="10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D966"/>
                </a:solidFill>
              </a:rPr>
              <a:t>What makes a beer good and popular?</a:t>
            </a:r>
            <a:endParaRPr sz="2500">
              <a:solidFill>
                <a:srgbClr val="FFD966"/>
              </a:solidFill>
            </a:endParaRPr>
          </a:p>
        </p:txBody>
      </p:sp>
      <p:pic>
        <p:nvPicPr>
          <p:cNvPr id="158" name="Google Shape;158;p27" title="vecteezy_a-variety-of-craft-beers-displayed-in-glasses-on-a_603626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115" y="3335825"/>
            <a:ext cx="6417777" cy="430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6432875" y="2233200"/>
            <a:ext cx="89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Taste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Palate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1358125" y="2233200"/>
            <a:ext cx="135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Aroma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Appearance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-6516" l="-5576" r="2313" t="2911"/>
          <a:stretch/>
        </p:blipFill>
        <p:spPr>
          <a:xfrm>
            <a:off x="3533750" y="2067600"/>
            <a:ext cx="1759800" cy="164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3533834" y="2011771"/>
            <a:ext cx="1759800" cy="1759800"/>
          </a:xfrm>
          <a:prstGeom prst="ellipse">
            <a:avLst/>
          </a:prstGeom>
          <a:noFill/>
          <a:ln cap="flat" cmpd="sng" w="69200">
            <a:solidFill>
              <a:srgbClr val="B07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90">
                <a:latin typeface="Inter"/>
                <a:ea typeface="Inter"/>
                <a:cs typeface="Inter"/>
                <a:sym typeface="Inter"/>
              </a:rPr>
              <a:t>    </a:t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8"/>
          <p:cNvSpPr txBox="1"/>
          <p:nvPr>
            <p:ph type="title"/>
          </p:nvPr>
        </p:nvSpPr>
        <p:spPr>
          <a:xfrm>
            <a:off x="3646775" y="228600"/>
            <a:ext cx="53367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WHAT DO WE KNOW </a:t>
            </a:r>
            <a:endParaRPr>
              <a:solidFill>
                <a:srgbClr val="BF9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SO FAR?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3935075" y="1981837"/>
            <a:ext cx="220200" cy="220200"/>
          </a:xfrm>
          <a:prstGeom prst="ellipse">
            <a:avLst/>
          </a:prstGeom>
          <a:solidFill>
            <a:srgbClr val="22244E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3935075" y="3581186"/>
            <a:ext cx="220200" cy="220200"/>
          </a:xfrm>
          <a:prstGeom prst="ellipse">
            <a:avLst/>
          </a:prstGeom>
          <a:solidFill>
            <a:srgbClr val="765186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4672275" y="1981837"/>
            <a:ext cx="220200" cy="220200"/>
          </a:xfrm>
          <a:prstGeom prst="ellipse">
            <a:avLst/>
          </a:prstGeom>
          <a:solidFill>
            <a:srgbClr val="765186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4672275" y="3581186"/>
            <a:ext cx="220200" cy="220200"/>
          </a:xfrm>
          <a:prstGeom prst="ellipse">
            <a:avLst/>
          </a:prstGeom>
          <a:solidFill>
            <a:srgbClr val="22244E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3426571" y="2781512"/>
            <a:ext cx="220200" cy="220200"/>
          </a:xfrm>
          <a:prstGeom prst="ellipse">
            <a:avLst/>
          </a:prstGeom>
          <a:solidFill>
            <a:srgbClr val="503259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5180578" y="2781512"/>
            <a:ext cx="220200" cy="220200"/>
          </a:xfrm>
          <a:prstGeom prst="ellipse">
            <a:avLst/>
          </a:prstGeom>
          <a:solidFill>
            <a:srgbClr val="503259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196623" y="1329485"/>
            <a:ext cx="1198206" cy="690241"/>
          </a:xfrm>
          <a:prstGeom prst="roundRect">
            <a:avLst>
              <a:gd fmla="val 29747" name="adj"/>
            </a:avLst>
          </a:prstGeom>
          <a:solidFill>
            <a:srgbClr val="22244E"/>
          </a:solidFill>
          <a:ln>
            <a:noFill/>
          </a:ln>
        </p:spPr>
        <p:txBody>
          <a:bodyPr anchorCtr="0" anchor="ctr" bIns="221425" lIns="221425" spcFirstLastPara="1" rIns="221425" wrap="square" tIns="22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TASTE</a:t>
            </a:r>
            <a:endParaRPr sz="1500">
              <a:solidFill>
                <a:srgbClr val="FFFFFF"/>
              </a:solidFill>
            </a:endParaRPr>
          </a:p>
        </p:txBody>
      </p:sp>
      <p:cxnSp>
        <p:nvCxnSpPr>
          <p:cNvPr id="175" name="Google Shape;175;p28"/>
          <p:cNvCxnSpPr>
            <a:stCxn id="174" idx="3"/>
            <a:endCxn id="168" idx="0"/>
          </p:cNvCxnSpPr>
          <p:nvPr/>
        </p:nvCxnSpPr>
        <p:spPr>
          <a:xfrm>
            <a:off x="3394829" y="1674606"/>
            <a:ext cx="650400" cy="307200"/>
          </a:xfrm>
          <a:prstGeom prst="bentConnector2">
            <a:avLst/>
          </a:prstGeom>
          <a:noFill/>
          <a:ln cap="flat" cmpd="sng" w="46150">
            <a:solidFill>
              <a:srgbClr val="2224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8"/>
          <p:cNvCxnSpPr>
            <a:stCxn id="174" idx="1"/>
          </p:cNvCxnSpPr>
          <p:nvPr/>
        </p:nvCxnSpPr>
        <p:spPr>
          <a:xfrm flipH="1">
            <a:off x="1325723" y="1674606"/>
            <a:ext cx="870900" cy="4800"/>
          </a:xfrm>
          <a:prstGeom prst="straightConnector1">
            <a:avLst/>
          </a:prstGeom>
          <a:noFill/>
          <a:ln cap="flat" cmpd="sng" w="46150">
            <a:solidFill>
              <a:srgbClr val="22244E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7" name="Google Shape;177;p28"/>
          <p:cNvSpPr txBox="1"/>
          <p:nvPr/>
        </p:nvSpPr>
        <p:spPr>
          <a:xfrm>
            <a:off x="1188358" y="1501653"/>
            <a:ext cx="451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🍧 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78" name="Google Shape;178;p28"/>
          <p:cNvGrpSpPr/>
          <p:nvPr/>
        </p:nvGrpSpPr>
        <p:grpSpPr>
          <a:xfrm>
            <a:off x="959996" y="3801386"/>
            <a:ext cx="3085179" cy="868339"/>
            <a:chOff x="786938" y="3877849"/>
            <a:chExt cx="3410922" cy="868339"/>
          </a:xfrm>
        </p:grpSpPr>
        <p:sp>
          <p:nvSpPr>
            <p:cNvPr id="179" name="Google Shape;179;p28"/>
            <p:cNvSpPr/>
            <p:nvPr/>
          </p:nvSpPr>
          <p:spPr>
            <a:xfrm>
              <a:off x="1997139" y="4055888"/>
              <a:ext cx="1820700" cy="690300"/>
            </a:xfrm>
            <a:prstGeom prst="roundRect">
              <a:avLst>
                <a:gd fmla="val 29747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DIFFERENT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80" name="Google Shape;180;p28"/>
            <p:cNvCxnSpPr>
              <a:stCxn id="169" idx="4"/>
              <a:endCxn id="179" idx="3"/>
            </p:cNvCxnSpPr>
            <p:nvPr/>
          </p:nvCxnSpPr>
          <p:spPr>
            <a:xfrm rot="5400000">
              <a:off x="3746210" y="3949399"/>
              <a:ext cx="523200" cy="380100"/>
            </a:xfrm>
            <a:prstGeom prst="bentConnector2">
              <a:avLst/>
            </a:prstGeom>
            <a:noFill/>
            <a:ln cap="flat" cmpd="sng" w="46150">
              <a:solidFill>
                <a:srgbClr val="76518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28"/>
            <p:cNvCxnSpPr>
              <a:stCxn id="179" idx="1"/>
            </p:cNvCxnSpPr>
            <p:nvPr/>
          </p:nvCxnSpPr>
          <p:spPr>
            <a:xfrm flipH="1">
              <a:off x="891939" y="4401038"/>
              <a:ext cx="1105200" cy="10800"/>
            </a:xfrm>
            <a:prstGeom prst="straightConnector1">
              <a:avLst/>
            </a:prstGeom>
            <a:noFill/>
            <a:ln cap="flat" cmpd="sng" w="46150">
              <a:solidFill>
                <a:srgbClr val="765186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82" name="Google Shape;182;p28"/>
            <p:cNvSpPr txBox="1"/>
            <p:nvPr/>
          </p:nvSpPr>
          <p:spPr>
            <a:xfrm>
              <a:off x="786938" y="4228400"/>
              <a:ext cx="6009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🆕</a:t>
              </a:r>
              <a:endPara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83" name="Google Shape;183;p28"/>
          <p:cNvGrpSpPr/>
          <p:nvPr/>
        </p:nvGrpSpPr>
        <p:grpSpPr>
          <a:xfrm>
            <a:off x="4782375" y="3801386"/>
            <a:ext cx="2846156" cy="868439"/>
            <a:chOff x="4934658" y="3877753"/>
            <a:chExt cx="2336362" cy="868439"/>
          </a:xfrm>
        </p:grpSpPr>
        <p:sp>
          <p:nvSpPr>
            <p:cNvPr id="184" name="Google Shape;184;p28"/>
            <p:cNvSpPr/>
            <p:nvPr/>
          </p:nvSpPr>
          <p:spPr>
            <a:xfrm flipH="1">
              <a:off x="5261523" y="4055891"/>
              <a:ext cx="1235400" cy="690300"/>
            </a:xfrm>
            <a:prstGeom prst="roundRect">
              <a:avLst>
                <a:gd fmla="val 29747" name="adj"/>
              </a:avLst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REGULAR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85" name="Google Shape;185;p28"/>
            <p:cNvCxnSpPr>
              <a:stCxn id="171" idx="4"/>
              <a:endCxn id="184" idx="3"/>
            </p:cNvCxnSpPr>
            <p:nvPr/>
          </p:nvCxnSpPr>
          <p:spPr>
            <a:xfrm flipH="1" rot="-5400000">
              <a:off x="4836558" y="3975853"/>
              <a:ext cx="523200" cy="327000"/>
            </a:xfrm>
            <a:prstGeom prst="bentConnector2">
              <a:avLst/>
            </a:prstGeom>
            <a:noFill/>
            <a:ln cap="flat" cmpd="sng" w="46150">
              <a:solidFill>
                <a:srgbClr val="22244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28"/>
            <p:cNvCxnSpPr>
              <a:stCxn id="184" idx="1"/>
            </p:cNvCxnSpPr>
            <p:nvPr/>
          </p:nvCxnSpPr>
          <p:spPr>
            <a:xfrm>
              <a:off x="6496923" y="4401041"/>
              <a:ext cx="648300" cy="22200"/>
            </a:xfrm>
            <a:prstGeom prst="straightConnector1">
              <a:avLst/>
            </a:prstGeom>
            <a:noFill/>
            <a:ln cap="flat" cmpd="sng" w="46150">
              <a:solidFill>
                <a:srgbClr val="22244E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87" name="Google Shape;187;p28"/>
            <p:cNvSpPr txBox="1"/>
            <p:nvPr/>
          </p:nvSpPr>
          <p:spPr>
            <a:xfrm>
              <a:off x="6825520" y="4228400"/>
              <a:ext cx="44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   💪</a:t>
              </a:r>
              <a:endPara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88" name="Google Shape;188;p28"/>
          <p:cNvGrpSpPr/>
          <p:nvPr/>
        </p:nvGrpSpPr>
        <p:grpSpPr>
          <a:xfrm>
            <a:off x="5400778" y="2891612"/>
            <a:ext cx="3085018" cy="822833"/>
            <a:chOff x="5553100" y="2968095"/>
            <a:chExt cx="2189975" cy="822833"/>
          </a:xfrm>
        </p:grpSpPr>
        <p:sp>
          <p:nvSpPr>
            <p:cNvPr id="189" name="Google Shape;189;p28"/>
            <p:cNvSpPr/>
            <p:nvPr/>
          </p:nvSpPr>
          <p:spPr>
            <a:xfrm flipH="1">
              <a:off x="5998527" y="3100628"/>
              <a:ext cx="1182000" cy="690300"/>
            </a:xfrm>
            <a:prstGeom prst="roundRect">
              <a:avLst>
                <a:gd fmla="val 29747" name="adj"/>
              </a:avLst>
            </a:prstGeom>
            <a:solidFill>
              <a:srgbClr val="503259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MODERATE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90" name="Google Shape;190;p28"/>
            <p:cNvCxnSpPr>
              <a:stCxn id="173" idx="6"/>
              <a:endCxn id="189" idx="3"/>
            </p:cNvCxnSpPr>
            <p:nvPr/>
          </p:nvCxnSpPr>
          <p:spPr>
            <a:xfrm>
              <a:off x="5553100" y="2968095"/>
              <a:ext cx="445500" cy="477600"/>
            </a:xfrm>
            <a:prstGeom prst="bentConnector3">
              <a:avLst>
                <a:gd fmla="val 49992" name="adj1"/>
              </a:avLst>
            </a:prstGeom>
            <a:noFill/>
            <a:ln cap="flat" cmpd="sng" w="46150">
              <a:solidFill>
                <a:srgbClr val="5032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28"/>
            <p:cNvCxnSpPr>
              <a:stCxn id="189" idx="1"/>
            </p:cNvCxnSpPr>
            <p:nvPr/>
          </p:nvCxnSpPr>
          <p:spPr>
            <a:xfrm>
              <a:off x="7180527" y="3445778"/>
              <a:ext cx="431100" cy="8700"/>
            </a:xfrm>
            <a:prstGeom prst="straightConnector1">
              <a:avLst/>
            </a:prstGeom>
            <a:noFill/>
            <a:ln cap="flat" cmpd="sng" w="46150">
              <a:solidFill>
                <a:srgbClr val="503259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92" name="Google Shape;192;p28"/>
            <p:cNvSpPr txBox="1"/>
            <p:nvPr/>
          </p:nvSpPr>
          <p:spPr>
            <a:xfrm>
              <a:off x="7297575" y="3273100"/>
              <a:ext cx="44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     🌿</a:t>
              </a:r>
              <a:endPara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93" name="Google Shape;193;p28"/>
          <p:cNvGrpSpPr/>
          <p:nvPr/>
        </p:nvGrpSpPr>
        <p:grpSpPr>
          <a:xfrm>
            <a:off x="4782375" y="1418400"/>
            <a:ext cx="3625575" cy="690300"/>
            <a:chOff x="4423525" y="1190125"/>
            <a:chExt cx="3625575" cy="690300"/>
          </a:xfrm>
        </p:grpSpPr>
        <p:sp>
          <p:nvSpPr>
            <p:cNvPr id="194" name="Google Shape;194;p28"/>
            <p:cNvSpPr/>
            <p:nvPr/>
          </p:nvSpPr>
          <p:spPr>
            <a:xfrm flipH="1">
              <a:off x="5178125" y="1190125"/>
              <a:ext cx="1359600" cy="690300"/>
            </a:xfrm>
            <a:prstGeom prst="roundRect">
              <a:avLst>
                <a:gd fmla="val 29747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LIGHT </a:t>
              </a:r>
              <a:endParaRPr sz="15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BROWN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95" name="Google Shape;195;p28"/>
            <p:cNvCxnSpPr>
              <a:stCxn id="170" idx="0"/>
              <a:endCxn id="194" idx="3"/>
            </p:cNvCxnSpPr>
            <p:nvPr/>
          </p:nvCxnSpPr>
          <p:spPr>
            <a:xfrm rot="-5400000">
              <a:off x="4691575" y="1267112"/>
              <a:ext cx="218400" cy="754500"/>
            </a:xfrm>
            <a:prstGeom prst="bentConnector2">
              <a:avLst/>
            </a:prstGeom>
            <a:noFill/>
            <a:ln cap="flat" cmpd="sng" w="46150">
              <a:solidFill>
                <a:srgbClr val="76518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28"/>
            <p:cNvCxnSpPr>
              <a:stCxn id="194" idx="1"/>
            </p:cNvCxnSpPr>
            <p:nvPr/>
          </p:nvCxnSpPr>
          <p:spPr>
            <a:xfrm flipH="1" rot="10800000">
              <a:off x="6537725" y="1525075"/>
              <a:ext cx="1220400" cy="10200"/>
            </a:xfrm>
            <a:prstGeom prst="straightConnector1">
              <a:avLst/>
            </a:prstGeom>
            <a:noFill/>
            <a:ln cap="flat" cmpd="sng" w="46150">
              <a:solidFill>
                <a:srgbClr val="765186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97" name="Google Shape;197;p28"/>
            <p:cNvSpPr txBox="1"/>
            <p:nvPr/>
          </p:nvSpPr>
          <p:spPr>
            <a:xfrm>
              <a:off x="7442200" y="1286425"/>
              <a:ext cx="606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🍫</a:t>
              </a:r>
              <a:r>
                <a:rPr lang="en" sz="1700">
                  <a:solidFill>
                    <a:schemeClr val="lt1"/>
                  </a:solidFill>
                  <a:latin typeface="Manrope"/>
                  <a:ea typeface="Manrope"/>
                  <a:cs typeface="Manrope"/>
                  <a:sym typeface="Manrope"/>
                </a:rPr>
                <a:t>      </a:t>
              </a:r>
              <a:endParaRPr sz="17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98" name="Google Shape;198;p28"/>
          <p:cNvGrpSpPr/>
          <p:nvPr/>
        </p:nvGrpSpPr>
        <p:grpSpPr>
          <a:xfrm>
            <a:off x="959998" y="2546775"/>
            <a:ext cx="2466573" cy="690300"/>
            <a:chOff x="1411675" y="2145375"/>
            <a:chExt cx="2313425" cy="690300"/>
          </a:xfrm>
        </p:grpSpPr>
        <p:sp>
          <p:nvSpPr>
            <p:cNvPr id="199" name="Google Shape;199;p28"/>
            <p:cNvSpPr/>
            <p:nvPr/>
          </p:nvSpPr>
          <p:spPr>
            <a:xfrm>
              <a:off x="1951875" y="2145375"/>
              <a:ext cx="1236600" cy="690300"/>
            </a:xfrm>
            <a:prstGeom prst="roundRect">
              <a:avLst>
                <a:gd fmla="val 29747" name="adj"/>
              </a:avLst>
            </a:prstGeom>
            <a:solidFill>
              <a:srgbClr val="503259"/>
            </a:solidFill>
            <a:ln>
              <a:noFill/>
            </a:ln>
          </p:spPr>
          <p:txBody>
            <a:bodyPr anchorCtr="0" anchor="ctr" bIns="221425" lIns="221425" spcFirstLastPara="1" rIns="221425" wrap="square" tIns="22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</a:rPr>
                <a:t>PALATE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200" name="Google Shape;200;p28"/>
            <p:cNvCxnSpPr>
              <a:stCxn id="172" idx="2"/>
              <a:endCxn id="199" idx="3"/>
            </p:cNvCxnSpPr>
            <p:nvPr/>
          </p:nvCxnSpPr>
          <p:spPr>
            <a:xfrm flipH="1">
              <a:off x="3188400" y="2490212"/>
              <a:ext cx="536700" cy="600"/>
            </a:xfrm>
            <a:prstGeom prst="bentConnector3">
              <a:avLst>
                <a:gd fmla="val 49993" name="adj1"/>
              </a:avLst>
            </a:prstGeom>
            <a:noFill/>
            <a:ln cap="flat" cmpd="sng" w="46150">
              <a:solidFill>
                <a:srgbClr val="5032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8"/>
            <p:cNvCxnSpPr>
              <a:stCxn id="199" idx="1"/>
            </p:cNvCxnSpPr>
            <p:nvPr/>
          </p:nvCxnSpPr>
          <p:spPr>
            <a:xfrm flipH="1">
              <a:off x="1533375" y="2490525"/>
              <a:ext cx="418500" cy="16200"/>
            </a:xfrm>
            <a:prstGeom prst="straightConnector1">
              <a:avLst/>
            </a:prstGeom>
            <a:noFill/>
            <a:ln cap="flat" cmpd="sng" w="46150">
              <a:solidFill>
                <a:srgbClr val="503259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02" name="Google Shape;202;p28"/>
            <p:cNvSpPr txBox="1"/>
            <p:nvPr/>
          </p:nvSpPr>
          <p:spPr>
            <a:xfrm>
              <a:off x="1411675" y="2317850"/>
              <a:ext cx="4455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 🎨</a:t>
              </a:r>
              <a:endPara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228650" y="228900"/>
            <a:ext cx="37518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GAPS AND OPPORTUNITIES</a:t>
            </a:r>
            <a:endParaRPr>
              <a:solidFill>
                <a:srgbClr val="BF9000"/>
              </a:solidFill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>
            <a:off x="3389181" y="4218548"/>
            <a:ext cx="2365634" cy="635852"/>
            <a:chOff x="149400" y="2978350"/>
            <a:chExt cx="2860500" cy="785100"/>
          </a:xfrm>
        </p:grpSpPr>
        <p:sp>
          <p:nvSpPr>
            <p:cNvPr id="209" name="Google Shape;209;p29"/>
            <p:cNvSpPr/>
            <p:nvPr/>
          </p:nvSpPr>
          <p:spPr>
            <a:xfrm>
              <a:off x="149400" y="2978350"/>
              <a:ext cx="2857500" cy="785100"/>
            </a:xfrm>
            <a:prstGeom prst="rect">
              <a:avLst/>
            </a:prstGeom>
            <a:solidFill>
              <a:schemeClr val="lt2"/>
            </a:solidFill>
            <a:ln cap="flat" cmpd="sng" w="7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625" lIns="75625" spcFirstLastPara="1" rIns="75625" wrap="square" tIns="75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7"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210" name="Google Shape;21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978649"/>
              <a:ext cx="28575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025" y="924961"/>
            <a:ext cx="1053950" cy="32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5540375" y="332150"/>
            <a:ext cx="3406200" cy="3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ABV </a:t>
            </a: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6</a:t>
            </a: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.5%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IBU 25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SRM 16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BELGIAN-ISH Helles Bock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TASTE: Bit bitter, long and pleasant aftertaste.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197425" y="1381800"/>
            <a:ext cx="3406200" cy="3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APPEARANCE: Amber.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PALATE: </a:t>
            </a: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Thick, dense and round.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D966"/>
                </a:solidFill>
                <a:latin typeface="Onest"/>
                <a:ea typeface="Onest"/>
                <a:cs typeface="Onest"/>
                <a:sym typeface="Onest"/>
              </a:rPr>
              <a:t>AROMA: hops and roasted malt.</a:t>
            </a:r>
            <a:endParaRPr b="1" sz="2100">
              <a:solidFill>
                <a:srgbClr val="FFD966"/>
              </a:solidFill>
              <a:latin typeface="Onest"/>
              <a:ea typeface="Onest"/>
              <a:cs typeface="Onest"/>
              <a:sym typeface="Ones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227350" y="3661225"/>
            <a:ext cx="4692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FINDINGS AND RECOMMENDATIONS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19" name="Google Shape;219;p30"/>
          <p:cNvSpPr txBox="1"/>
          <p:nvPr>
            <p:ph idx="4294967295" type="subTitle"/>
          </p:nvPr>
        </p:nvSpPr>
        <p:spPr>
          <a:xfrm>
            <a:off x="1599600" y="1597300"/>
            <a:ext cx="5944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D966"/>
                </a:solidFill>
              </a:rPr>
              <a:t>Identify </a:t>
            </a:r>
            <a:r>
              <a:rPr lang="en" sz="2100">
                <a:solidFill>
                  <a:srgbClr val="FFD966"/>
                </a:solidFill>
              </a:rPr>
              <a:t>preferences.</a:t>
            </a:r>
            <a:endParaRPr sz="2100">
              <a:solidFill>
                <a:srgbClr val="FFD9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D966"/>
                </a:solidFill>
              </a:rPr>
              <a:t>Find business opportunities.</a:t>
            </a:r>
            <a:endParaRPr sz="210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Theme by Slidesgo">
  <a:themeElements>
    <a:clrScheme name="Simple Light">
      <a:dk1>
        <a:srgbClr val="FEFDF8"/>
      </a:dk1>
      <a:lt1>
        <a:srgbClr val="111212"/>
      </a:lt1>
      <a:dk2>
        <a:srgbClr val="0E0E0E"/>
      </a:dk2>
      <a:lt2>
        <a:srgbClr val="FFFFFF"/>
      </a:lt2>
      <a:accent1>
        <a:srgbClr val="9B9B9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EFD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